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media/image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1pPr>
    <a:lvl2pPr marL="0" marR="0" indent="3429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2pPr>
    <a:lvl3pPr marL="0" marR="0" indent="6858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3pPr>
    <a:lvl4pPr marL="0" marR="0" indent="10287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4pPr>
    <a:lvl5pPr marL="0" marR="0" indent="13716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5pPr>
    <a:lvl6pPr marL="0" marR="0" indent="17145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6pPr>
    <a:lvl7pPr marL="0" marR="0" indent="20574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7pPr>
    <a:lvl8pPr marL="0" marR="0" indent="24003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8pPr>
    <a:lvl9pPr marL="0" marR="0" indent="2743200" algn="l" defTabSz="825500" rtl="0" fontAlgn="auto" latinLnBrk="0" hangingPunct="0">
      <a:lnSpc>
        <a:spcPct val="100000"/>
      </a:lnSpc>
      <a:spcBef>
        <a:spcPts val="2000"/>
      </a:spcBef>
      <a:spcAft>
        <a:spcPts val="0"/>
      </a:spcAft>
      <a:buClrTx/>
      <a:buSzTx/>
      <a:buFontTx/>
      <a:buNone/>
      <a:tabLst/>
      <a:defRPr b="0" baseline="0" cap="none" i="1" spc="39" strike="noStrike" sz="4000" u="none" kumimoji="0" normalizeH="0">
        <a:ln>
          <a:noFill/>
        </a:ln>
        <a:solidFill>
          <a:srgbClr val="5C5C5C"/>
        </a:solidFill>
        <a:effectLst/>
        <a:uFillTx/>
        <a:latin typeface="Iowan Old Style Roman"/>
        <a:ea typeface="Iowan Old Style Roman"/>
        <a:cs typeface="Iowan Old Style Roman"/>
        <a:sym typeface="Iowan Old Style Roman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 Roman"/>
          <a:ea typeface="Iowan Old Style Roman"/>
          <a:cs typeface="Iowan Old Style Roman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DIN Alternate Bold"/>
          <a:ea typeface="DIN Alternate Bold"/>
          <a:cs typeface="DIN Alternate Bold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/Relationships>

</file>

<file path=ppt/media/image1.gif>
</file>

<file path=ppt/media/image1.jpeg>
</file>

<file path=ppt/media/image1.png>
</file>

<file path=ppt/media/image1.tif>
</file>

<file path=ppt/media/image2.jpeg>
</file>

<file path=ppt/media/image2.png>
</file>

<file path=ppt/media/image2.tif>
</file>

<file path=ppt/media/image3.jpeg>
</file>

<file path=ppt/media/image3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 и под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Линия"/>
          <p:cNvSpPr/>
          <p:nvPr/>
        </p:nvSpPr>
        <p:spPr>
          <a:xfrm>
            <a:off x="1016000" y="7874000"/>
            <a:ext cx="22351997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Текст заголовка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13" name="Уровень текста 1…"/>
          <p:cNvSpPr txBox="1"/>
          <p:nvPr>
            <p:ph type="body" sz="half" idx="1"/>
          </p:nvPr>
        </p:nvSpPr>
        <p:spPr>
          <a:xfrm>
            <a:off x="1016000" y="7975600"/>
            <a:ext cx="22352000" cy="45974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22944467" y="12922250"/>
            <a:ext cx="419089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«"/>
          <p:cNvSpPr txBox="1"/>
          <p:nvPr/>
        </p:nvSpPr>
        <p:spPr>
          <a:xfrm>
            <a:off x="965200" y="1041400"/>
            <a:ext cx="3130550" cy="595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584200"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40000">
                <a:solidFill>
                  <a:srgbClr val="E4E4E4"/>
                </a:solidFill>
                <a:latin typeface="Baskerville"/>
                <a:ea typeface="Baskerville"/>
                <a:cs typeface="Baskerville"/>
                <a:sym typeface="Baskerville"/>
              </a:defRPr>
            </a:lvl1pPr>
          </a:lstStyle>
          <a:p>
            <a:pPr/>
            <a:r>
              <a:t>«</a:t>
            </a:r>
          </a:p>
        </p:txBody>
      </p:sp>
      <p:sp>
        <p:nvSpPr>
          <p:cNvPr id="102" name="Введите цитату…"/>
          <p:cNvSpPr txBox="1"/>
          <p:nvPr>
            <p:ph type="body" sz="quarter" idx="13"/>
          </p:nvPr>
        </p:nvSpPr>
        <p:spPr>
          <a:xfrm>
            <a:off x="3632200" y="5442942"/>
            <a:ext cx="19735800" cy="13208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2300"/>
              </a:spcBef>
              <a:buSzTx/>
              <a:buFontTx/>
              <a:buNone/>
              <a:defRPr sz="7000">
                <a:solidFill>
                  <a:srgbClr val="747676"/>
                </a:solidFill>
              </a:defRPr>
            </a:lvl1pPr>
          </a:lstStyle>
          <a:p>
            <a:pPr/>
            <a:r>
              <a:t>Введите цитату…</a:t>
            </a:r>
          </a:p>
        </p:txBody>
      </p:sp>
      <p:sp>
        <p:nvSpPr>
          <p:cNvPr id="103" name="— Иван Арсентьев"/>
          <p:cNvSpPr txBox="1"/>
          <p:nvPr>
            <p:ph type="body" sz="quarter" idx="14"/>
          </p:nvPr>
        </p:nvSpPr>
        <p:spPr>
          <a:xfrm>
            <a:off x="3632200" y="10756900"/>
            <a:ext cx="19735800" cy="1320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2300"/>
              </a:spcBef>
              <a:buSzTx/>
              <a:buFontTx/>
              <a:buNone/>
              <a:defRPr i="1" sz="7000">
                <a:solidFill>
                  <a:srgbClr val="6B6D6D"/>
                </a:solidFill>
              </a:defRPr>
            </a:lvl1pPr>
          </a:lstStyle>
          <a:p>
            <a:pPr/>
            <a:r>
              <a:t>— Иван Арсентьев</a:t>
            </a:r>
          </a:p>
        </p:txBody>
      </p:sp>
      <p:sp>
        <p:nvSpPr>
          <p:cNvPr id="10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118295074_2675x2907.jpeg"/>
          <p:cNvSpPr/>
          <p:nvPr>
            <p:ph type="pic" idx="13"/>
          </p:nvPr>
        </p:nvSpPr>
        <p:spPr>
          <a:xfrm>
            <a:off x="-127000" y="-2540000"/>
            <a:ext cx="24637999" cy="2676815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горизонт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118295074_2675x2907.jpeg"/>
          <p:cNvSpPr/>
          <p:nvPr>
            <p:ph type="pic" idx="13"/>
          </p:nvPr>
        </p:nvSpPr>
        <p:spPr>
          <a:xfrm>
            <a:off x="-38100" y="-4394200"/>
            <a:ext cx="24460199" cy="26574989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Прямоугольник"/>
          <p:cNvSpPr/>
          <p:nvPr>
            <p:ph type="body" sz="half" idx="14"/>
          </p:nvPr>
        </p:nvSpPr>
        <p:spPr>
          <a:xfrm>
            <a:off x="0" y="7620000"/>
            <a:ext cx="24384000" cy="50800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23" name="Линия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Текст заголовка"/>
          <p:cNvSpPr txBox="1"/>
          <p:nvPr>
            <p:ph type="title"/>
          </p:nvPr>
        </p:nvSpPr>
        <p:spPr>
          <a:xfrm>
            <a:off x="1016000" y="7823200"/>
            <a:ext cx="22352000" cy="31115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25" name="Уровень текста 1…"/>
          <p:cNvSpPr txBox="1"/>
          <p:nvPr>
            <p:ph type="body" sz="quarter" idx="1"/>
          </p:nvPr>
        </p:nvSpPr>
        <p:spPr>
          <a:xfrm>
            <a:off x="1016000" y="10795000"/>
            <a:ext cx="22352000" cy="17272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2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Текст заголовка"/>
          <p:cNvSpPr txBox="1"/>
          <p:nvPr>
            <p:ph type="title"/>
          </p:nvPr>
        </p:nvSpPr>
        <p:spPr>
          <a:xfrm>
            <a:off x="1016000" y="1016000"/>
            <a:ext cx="22352000" cy="70739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34" name="Номер слайда"/>
          <p:cNvSpPr txBox="1"/>
          <p:nvPr>
            <p:ph type="sldNum" sz="quarter" idx="2"/>
          </p:nvPr>
        </p:nvSpPr>
        <p:spPr>
          <a:xfrm>
            <a:off x="22948900" y="12922250"/>
            <a:ext cx="419088" cy="4699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 — вертикальн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Линия"/>
          <p:cNvSpPr/>
          <p:nvPr/>
        </p:nvSpPr>
        <p:spPr>
          <a:xfrm>
            <a:off x="1016000" y="10718800"/>
            <a:ext cx="120904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2" name="182429520_1646x1646.jpeg"/>
          <p:cNvSpPr/>
          <p:nvPr>
            <p:ph type="pic" idx="13"/>
          </p:nvPr>
        </p:nvSpPr>
        <p:spPr>
          <a:xfrm>
            <a:off x="12306300" y="-114300"/>
            <a:ext cx="13931900" cy="139319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3" name="Текст заголовка"/>
          <p:cNvSpPr txBox="1"/>
          <p:nvPr>
            <p:ph type="title"/>
          </p:nvPr>
        </p:nvSpPr>
        <p:spPr>
          <a:xfrm>
            <a:off x="1016000" y="1155700"/>
            <a:ext cx="12090400" cy="97790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7100">
                <a:solidFill>
                  <a:srgbClr val="5C5C5C"/>
                </a:solidFill>
              </a:defRPr>
            </a:lvl1pPr>
          </a:lstStyle>
          <a:p>
            <a:pPr/>
            <a:r>
              <a:t>Текст заголовка</a:t>
            </a:r>
          </a:p>
        </p:txBody>
      </p:sp>
      <p:sp>
        <p:nvSpPr>
          <p:cNvPr id="44" name="Уровень текста 1…"/>
          <p:cNvSpPr txBox="1"/>
          <p:nvPr>
            <p:ph type="body" sz="quarter" idx="1"/>
          </p:nvPr>
        </p:nvSpPr>
        <p:spPr>
          <a:xfrm>
            <a:off x="1016000" y="10795000"/>
            <a:ext cx="12090400" cy="19050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1pPr>
            <a:lvl2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2pPr>
            <a:lvl3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3pPr>
            <a:lvl4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4pPr>
            <a:lvl5pPr marL="0" indent="0" algn="r">
              <a:lnSpc>
                <a:spcPct val="70000"/>
              </a:lnSpc>
              <a:spcBef>
                <a:spcPts val="800"/>
              </a:spcBef>
              <a:buSzTx/>
              <a:buFontTx/>
              <a:buNone/>
              <a:defRPr i="1" sz="7000">
                <a:solidFill>
                  <a:srgbClr val="747676"/>
                </a:solidFill>
              </a:defRPr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 — сверх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Линия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5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и 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Линия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Текст заголовк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63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6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пункты и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Линия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2" name="118295074_2675x2907.jpeg"/>
          <p:cNvSpPr/>
          <p:nvPr>
            <p:ph type="pic" idx="13"/>
          </p:nvPr>
        </p:nvSpPr>
        <p:spPr>
          <a:xfrm>
            <a:off x="-381000" y="-114300"/>
            <a:ext cx="13931900" cy="1513643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3" name="Текст заголовка"/>
          <p:cNvSpPr txBox="1"/>
          <p:nvPr>
            <p:ph type="title"/>
          </p:nvPr>
        </p:nvSpPr>
        <p:spPr>
          <a:xfrm>
            <a:off x="13208000" y="1016000"/>
            <a:ext cx="10160000" cy="1016000"/>
          </a:xfrm>
          <a:prstGeom prst="rect">
            <a:avLst/>
          </a:prstGeom>
        </p:spPr>
        <p:txBody>
          <a:bodyPr/>
          <a:lstStyle/>
          <a:p>
            <a:pPr/>
            <a:r>
              <a:t>Текст заголовка</a:t>
            </a:r>
          </a:p>
        </p:txBody>
      </p:sp>
      <p:sp>
        <p:nvSpPr>
          <p:cNvPr id="74" name="Уровень текста 1…"/>
          <p:cNvSpPr txBox="1"/>
          <p:nvPr>
            <p:ph type="body" sz="half" idx="1"/>
          </p:nvPr>
        </p:nvSpPr>
        <p:spPr>
          <a:xfrm>
            <a:off x="13208000" y="2540000"/>
            <a:ext cx="10160000" cy="10160000"/>
          </a:xfrm>
          <a:prstGeom prst="rect">
            <a:avLst/>
          </a:prstGeom>
        </p:spPr>
        <p:txBody>
          <a:bodyPr/>
          <a:lstStyle>
            <a:lvl1pPr marL="571500" indent="-571500">
              <a:defRPr sz="4000"/>
            </a:lvl1pPr>
            <a:lvl2pPr marL="1143000" indent="-571500">
              <a:defRPr sz="4000"/>
            </a:lvl2pPr>
            <a:lvl3pPr marL="1714500" indent="-571500">
              <a:defRPr sz="4000"/>
            </a:lvl3pPr>
            <a:lvl4pPr marL="2286000" indent="-571500">
              <a:defRPr sz="4000"/>
            </a:lvl4pPr>
            <a:lvl5pPr marL="2857500" indent="-571500">
              <a:defRPr sz="40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7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Уровень текста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8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118295074_2675x2907.jpeg"/>
          <p:cNvSpPr/>
          <p:nvPr>
            <p:ph type="pic" idx="13"/>
          </p:nvPr>
        </p:nvSpPr>
        <p:spPr>
          <a:xfrm>
            <a:off x="1016000" y="-1333500"/>
            <a:ext cx="13970000" cy="1517782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182741592_1098x949.jpeg"/>
          <p:cNvSpPr/>
          <p:nvPr>
            <p:ph type="pic" sz="half" idx="14"/>
          </p:nvPr>
        </p:nvSpPr>
        <p:spPr>
          <a:xfrm>
            <a:off x="15240000" y="-1130300"/>
            <a:ext cx="9296400" cy="8034867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182429520_1646x1646.jpeg"/>
          <p:cNvSpPr/>
          <p:nvPr>
            <p:ph type="pic" sz="half" idx="15"/>
          </p:nvPr>
        </p:nvSpPr>
        <p:spPr>
          <a:xfrm>
            <a:off x="15240000" y="5778500"/>
            <a:ext cx="8382000" cy="83820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Уровень текста 1…"/>
          <p:cNvSpPr txBox="1"/>
          <p:nvPr>
            <p:ph type="body" sz="quarter" idx="1"/>
          </p:nvPr>
        </p:nvSpPr>
        <p:spPr>
          <a:xfrm>
            <a:off x="1016000" y="11137900"/>
            <a:ext cx="22352000" cy="19050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2000"/>
              </a:spcBef>
              <a:buSzTx/>
              <a:buFontTx/>
              <a:buNone/>
              <a:defRPr i="1" spc="39" sz="4000"/>
            </a:lvl1pPr>
            <a:lvl2pPr marL="0" indent="0">
              <a:spcBef>
                <a:spcPts val="2000"/>
              </a:spcBef>
              <a:buSzTx/>
              <a:buFontTx/>
              <a:buNone/>
              <a:defRPr i="1" spc="39" sz="4000"/>
            </a:lvl2pPr>
            <a:lvl3pPr marL="0" indent="0">
              <a:spcBef>
                <a:spcPts val="2000"/>
              </a:spcBef>
              <a:buSzTx/>
              <a:buFontTx/>
              <a:buNone/>
              <a:defRPr i="1" spc="39" sz="4000"/>
            </a:lvl3pPr>
            <a:lvl4pPr marL="0" indent="0">
              <a:spcBef>
                <a:spcPts val="2000"/>
              </a:spcBef>
              <a:buSzTx/>
              <a:buFontTx/>
              <a:buNone/>
              <a:defRPr i="1" spc="39" sz="4000"/>
            </a:lvl4pPr>
            <a:lvl5pPr marL="0" indent="0">
              <a:spcBef>
                <a:spcPts val="2000"/>
              </a:spcBef>
              <a:buSzTx/>
              <a:buFontTx/>
              <a:buNone/>
              <a:defRPr i="1" spc="39" sz="4000"/>
            </a:lvl5pPr>
          </a:lstStyle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94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заголовка"/>
          <p:cNvSpPr txBox="1"/>
          <p:nvPr>
            <p:ph type="title"/>
          </p:nvPr>
        </p:nvSpPr>
        <p:spPr>
          <a:xfrm>
            <a:off x="1016000" y="1016000"/>
            <a:ext cx="22352000" cy="1016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Текст заголовка</a:t>
            </a:r>
          </a:p>
        </p:txBody>
      </p:sp>
      <p:sp>
        <p:nvSpPr>
          <p:cNvPr id="3" name="Уровень текста 1…"/>
          <p:cNvSpPr txBox="1"/>
          <p:nvPr>
            <p:ph type="body" idx="1"/>
          </p:nvPr>
        </p:nvSpPr>
        <p:spPr>
          <a:xfrm>
            <a:off x="1016000" y="2540000"/>
            <a:ext cx="22352000" cy="1016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Уровень текста 1</a:t>
            </a:r>
          </a:p>
          <a:p>
            <a:pPr lvl="1"/>
            <a:r>
              <a:t>Уровень текста 2</a:t>
            </a:r>
          </a:p>
          <a:p>
            <a:pPr lvl="2"/>
            <a:r>
              <a:t>Уровень текста 3</a:t>
            </a:r>
          </a:p>
          <a:p>
            <a:pPr lvl="3"/>
            <a:r>
              <a:t>Уровень текста 4</a:t>
            </a:r>
          </a:p>
          <a:p>
            <a:pPr lvl="4"/>
            <a:r>
              <a:t>Уровень текста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22948900" y="12928600"/>
            <a:ext cx="419088" cy="4699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2500">
                <a:solidFill>
                  <a:srgbClr val="747676"/>
                </a:solidFill>
                <a:latin typeface="DIN Alternate Bold"/>
                <a:ea typeface="DIN Alternate Bold"/>
                <a:cs typeface="DIN Alternate Bold"/>
                <a:sym typeface="DIN Alternate Bold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1pPr>
      <a:lvl2pPr marL="0" marR="0" indent="3429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2pPr>
      <a:lvl3pPr marL="0" marR="0" indent="6858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3pPr>
      <a:lvl4pPr marL="0" marR="0" indent="10287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4pPr>
      <a:lvl5pPr marL="0" marR="0" indent="13716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5pPr>
      <a:lvl6pPr marL="0" marR="0" indent="17145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6pPr>
      <a:lvl7pPr marL="0" marR="0" indent="20574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7pPr>
      <a:lvl8pPr marL="0" marR="0" indent="24003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8pPr>
      <a:lvl9pPr marL="0" marR="0" indent="2743200" algn="l" defTabSz="825500" rtl="0" latinLnBrk="0">
        <a:lnSpc>
          <a:spcPct val="100000"/>
        </a:lnSpc>
        <a:spcBef>
          <a:spcPts val="3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7500" u="none">
          <a:solidFill>
            <a:srgbClr val="747676"/>
          </a:solidFill>
          <a:uFillTx/>
          <a:latin typeface="+mn-lt"/>
          <a:ea typeface="+mn-ea"/>
          <a:cs typeface="+mn-cs"/>
          <a:sym typeface="DIN Condensed Bold"/>
        </a:defRPr>
      </a:lvl9pPr>
    </p:titleStyle>
    <p:bodyStyle>
      <a:lvl1pPr marL="63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1pPr>
      <a:lvl2pPr marL="127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2pPr>
      <a:lvl3pPr marL="190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3pPr>
      <a:lvl4pPr marL="254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4pPr>
      <a:lvl5pPr marL="317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5pPr>
      <a:lvl6pPr marL="381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6pPr>
      <a:lvl7pPr marL="444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7pPr>
      <a:lvl8pPr marL="5080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8pPr>
      <a:lvl9pPr marL="5715000" marR="0" indent="-635000" algn="l" defTabSz="825500" rtl="0" latinLnBrk="0">
        <a:lnSpc>
          <a:spcPct val="100000"/>
        </a:lnSpc>
        <a:spcBef>
          <a:spcPts val="25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4500" u="none">
          <a:solidFill>
            <a:srgbClr val="5C5C5C"/>
          </a:solidFill>
          <a:uFillTx/>
          <a:latin typeface="Iowan Old Style Roman"/>
          <a:ea typeface="Iowan Old Style Roman"/>
          <a:cs typeface="Iowan Old Style Roman"/>
          <a:sym typeface="Iowan Old Style Roman"/>
        </a:defRPr>
      </a:lvl9pPr>
    </p:bodyStyle>
    <p:otherStyle>
      <a:lvl1pPr marL="0" marR="0" indent="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1pPr>
      <a:lvl2pPr marL="0" marR="0" indent="228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2pPr>
      <a:lvl3pPr marL="0" marR="0" indent="457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3pPr>
      <a:lvl4pPr marL="0" marR="0" indent="685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4pPr>
      <a:lvl5pPr marL="0" marR="0" indent="9144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5pPr>
      <a:lvl6pPr marL="0" marR="0" indent="11430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6pPr>
      <a:lvl7pPr marL="0" marR="0" indent="13716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7pPr>
      <a:lvl8pPr marL="0" marR="0" indent="16002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8pPr>
      <a:lvl9pPr marL="0" marR="0" indent="1828800" algn="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500" u="none">
          <a:solidFill>
            <a:schemeClr val="tx1"/>
          </a:solidFill>
          <a:uFillTx/>
          <a:latin typeface="+mn-lt"/>
          <a:ea typeface="+mn-ea"/>
          <a:cs typeface="+mn-cs"/>
          <a:sym typeface="DIN Alternate Bold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jpeg"/><Relationship Id="rId3" Type="http://schemas.openxmlformats.org/officeDocument/2006/relationships/image" Target="../media/image3.jpeg"/><Relationship Id="rId4" Type="http://schemas.openxmlformats.org/officeDocument/2006/relationships/image" Target="../media/image2.jpe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Relationship Id="rId3" Type="http://schemas.openxmlformats.org/officeDocument/2006/relationships/image" Target="../media/image1.tif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Relationship Id="rId3" Type="http://schemas.openxmlformats.org/officeDocument/2006/relationships/image" Target="../media/image1.g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tif"/><Relationship Id="rId3" Type="http://schemas.openxmlformats.org/officeDocument/2006/relationships/image" Target="../media/image3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5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Изображение" descr="Изображение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55" t="16535" r="155" b="31852"/>
          <a:stretch>
            <a:fillRect/>
          </a:stretch>
        </p:blipFill>
        <p:spPr>
          <a:xfrm>
            <a:off x="0" y="0"/>
            <a:ext cx="24384000" cy="13716000"/>
          </a:xfrm>
          <a:prstGeom prst="rect">
            <a:avLst/>
          </a:prstGeom>
        </p:spPr>
      </p:pic>
      <p:sp>
        <p:nvSpPr>
          <p:cNvPr id="129" name="Прямоугольник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3500">
                <a:latin typeface="DIN Alternate Bold"/>
                <a:ea typeface="DIN Alternate Bold"/>
                <a:cs typeface="DIN Alternate Bold"/>
                <a:sym typeface="DIN Alternate Bold"/>
              </a:defRPr>
            </a:pPr>
          </a:p>
        </p:txBody>
      </p:sp>
      <p:sp>
        <p:nvSpPr>
          <p:cNvPr id="130" name="Линия"/>
          <p:cNvSpPr/>
          <p:nvPr/>
        </p:nvSpPr>
        <p:spPr>
          <a:xfrm>
            <a:off x="1016000" y="10718800"/>
            <a:ext cx="22352002" cy="6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Метод  хука-Дживса (конфигураций)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643889">
              <a:defRPr sz="13337"/>
            </a:lvl1pPr>
          </a:lstStyle>
          <a:p>
            <a:pPr/>
            <a:r>
              <a:t>Метод  хука-Дживса (конфигураций)</a:t>
            </a:r>
          </a:p>
        </p:txBody>
      </p:sp>
      <p:sp>
        <p:nvSpPr>
          <p:cNvPr id="132" name="Выполнила: Вельтман Л.Я.…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defTabSz="421004">
              <a:spcBef>
                <a:spcPts val="400"/>
              </a:spcBef>
              <a:defRPr sz="3570"/>
            </a:pPr>
            <a:r>
              <a:t>Выполнила: Вельтман Л.Я.</a:t>
            </a:r>
          </a:p>
          <a:p>
            <a:pPr defTabSz="421004">
              <a:spcBef>
                <a:spcPts val="400"/>
              </a:spcBef>
              <a:defRPr sz="3570"/>
            </a:pPr>
            <a:r>
              <a:t>Группа: М8О-307Б-17</a:t>
            </a:r>
          </a:p>
          <a:p>
            <a:pPr defTabSz="421004">
              <a:spcBef>
                <a:spcPts val="400"/>
              </a:spcBef>
              <a:defRPr sz="3570"/>
            </a:pPr>
            <a:r>
              <a:t>Преподаватель: Короткова Т.И.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Изображение" descr="Изображение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15479" r="0" b="19923"/>
          <a:stretch>
            <a:fillRect/>
          </a:stretch>
        </p:blipFill>
        <p:spPr>
          <a:xfrm>
            <a:off x="1016000" y="1016000"/>
            <a:ext cx="13970000" cy="9804400"/>
          </a:xfrm>
          <a:prstGeom prst="rect">
            <a:avLst/>
          </a:prstGeom>
        </p:spPr>
      </p:pic>
      <p:pic>
        <p:nvPicPr>
          <p:cNvPr id="180" name="Изображение" descr="Изображение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0" t="26712" r="12568" b="13856"/>
          <a:stretch>
            <a:fillRect/>
          </a:stretch>
        </p:blipFill>
        <p:spPr>
          <a:xfrm>
            <a:off x="15240000" y="1016000"/>
            <a:ext cx="8128000" cy="4775200"/>
          </a:xfrm>
          <a:prstGeom prst="rect">
            <a:avLst/>
          </a:prstGeom>
        </p:spPr>
      </p:pic>
      <p:pic>
        <p:nvPicPr>
          <p:cNvPr id="181" name="Изображение" descr="Изображение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0" t="3181" r="3030" b="39848"/>
          <a:stretch>
            <a:fillRect/>
          </a:stretch>
        </p:blipFill>
        <p:spPr>
          <a:xfrm>
            <a:off x="15240000" y="6045200"/>
            <a:ext cx="8128000" cy="4775200"/>
          </a:xfrm>
          <a:prstGeom prst="rect">
            <a:avLst/>
          </a:prstGeom>
        </p:spPr>
      </p:pic>
      <p:sp>
        <p:nvSpPr>
          <p:cNvPr id="182" name="Нажмите дважды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Линия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85" name="Нажмите дважд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92479">
              <a:spcBef>
                <a:spcPts val="3100"/>
              </a:spcBef>
              <a:defRPr sz="7200"/>
            </a:pPr>
          </a:p>
        </p:txBody>
      </p:sp>
      <p:sp>
        <p:nvSpPr>
          <p:cNvPr id="186" name="Эффективность прямого поиска точки минимума можно повысить, если на каждом k-м шаге поиска соответствующим образом выбирать направление спуска. Для этого на каждом k-м шаге выделяют предварительный этап исследующего поиска. Целью этого этапа является выб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4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Эффективность прямого поиска точки минимума можно повысить, если на ка­ждом k-м шаге поиска соответствующим образом выбирать направление спуска. Для этого на каждом k-м шаге выделяют предварительный этап исследующего поиска. Целью этого этапа является выбор направления спуска путем исследования поведения целевой функции f(x) в окрестности точки xk-1, найденной на предыдущем шаге. В результате выполнения этапа исследующего поиска находится точка xk, для которой f(x</a:t>
            </a:r>
            <a:r>
              <a:rPr baseline="31999"/>
              <a:t>k</a:t>
            </a:r>
            <a:r>
              <a:t>) &lt; f(x</a:t>
            </a:r>
            <a:r>
              <a:rPr baseline="31999"/>
              <a:t>k-1</a:t>
            </a:r>
            <a:r>
              <a:t>). Направление спуска, завершающего k-w. шаг поиска, определяется вектором x</a:t>
            </a:r>
            <a:r>
              <a:rPr baseline="31999"/>
              <a:t>k</a:t>
            </a:r>
            <a:r>
              <a:t> - x</a:t>
            </a:r>
            <a:r>
              <a:rPr baseline="31999"/>
              <a:t>k-1</a:t>
            </a:r>
            <a:r>
              <a:t>. Такая стратегия поиска, получила название метода Хука - Дживса.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Линия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35" name="Изображение" descr="Изображение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36" name="Метод хука-дживс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3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Метод хука-дживса</a:t>
            </a:r>
          </a:p>
        </p:txBody>
      </p:sp>
      <p:sp>
        <p:nvSpPr>
          <p:cNvPr id="137" name="служит для поиска безусловного локального экстремума функции и относится к прямым методам, то есть опирается непосредственно на значения функции. Алгоритм делится на две фазы: исследующий поиск и поиск по образцу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служит для поиска безусловного локального экстремума функции и относится к прямым методам, то есть опирается непосредственно на значения функции. Алгоритм делится на две фазы: исследующий поиск и поиск по образцу.</a:t>
            </a:r>
          </a:p>
          <a:p>
            <a:pPr marL="0" indent="0" algn="just" defTabSz="457200">
              <a:spcBef>
                <a:spcPts val="0"/>
              </a:spcBef>
              <a:buSzTx/>
              <a:buFontTx/>
              <a:buNone/>
              <a:defRPr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 algn="just" defTabSz="457200">
              <a:spcBef>
                <a:spcPts val="0"/>
              </a:spcBef>
              <a:buSzTx/>
              <a:buFontTx/>
              <a:buNone/>
              <a:defRPr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Схематично стратегия поиска изображена на рисунке слева.</a:t>
            </a:r>
          </a:p>
          <a:p>
            <a:pPr marL="0" indent="0" algn="just" defTabSz="457200">
              <a:spcBef>
                <a:spcPts val="0"/>
              </a:spcBef>
              <a:buSzTx/>
              <a:buFontTx/>
              <a:buNone/>
              <a:defRPr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0" algn="just" defTabSz="457200">
              <a:spcBef>
                <a:spcPts val="0"/>
              </a:spcBef>
              <a:buSzTx/>
              <a:buFontTx/>
              <a:buNone/>
              <a:defRPr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Данный метод является аналогом метода циклического покоординатного спуска с изменяющимся шагом.</a:t>
            </a:r>
          </a:p>
          <a:p>
            <a:pPr marL="0" indent="0" algn="just" defTabSz="457200">
              <a:spcBef>
                <a:spcPts val="0"/>
              </a:spcBef>
              <a:buSzTx/>
              <a:buFontTx/>
              <a:buNone/>
              <a:defRPr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В 1961 году Хук и Дживс придумали эвристический метод n-мерного прямого поиска, но он до сих пор является весьма эффективным, оригинальным и популярным.</a:t>
            </a:r>
          </a:p>
          <a:p>
            <a:pPr marL="0" indent="0" defTabSz="457200">
              <a:spcBef>
                <a:spcPts val="0"/>
              </a:spcBef>
              <a:buSzTx/>
              <a:buFontTx/>
              <a:buNone/>
              <a:defRPr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</p:txBody>
      </p:sp>
      <p:pic>
        <p:nvPicPr>
          <p:cNvPr id="138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45914" y="4070318"/>
            <a:ext cx="9973172" cy="5575364"/>
          </a:xfrm>
          <a:prstGeom prst="rect">
            <a:avLst/>
          </a:prstGeom>
          <a:ln w="12700">
            <a:miter lim="400000"/>
          </a:ln>
        </p:spPr>
      </p:pic>
      <p:sp>
        <p:nvSpPr>
          <p:cNvPr id="139" name="2"/>
          <p:cNvSpPr txBox="1"/>
          <p:nvPr/>
        </p:nvSpPr>
        <p:spPr>
          <a:xfrm>
            <a:off x="469278" y="13189165"/>
            <a:ext cx="297141" cy="298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0" spc="14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Линия"/>
          <p:cNvSpPr/>
          <p:nvPr/>
        </p:nvSpPr>
        <p:spPr>
          <a:xfrm>
            <a:off x="13208000" y="2222500"/>
            <a:ext cx="101600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42" name="Изображение" descr="Изображение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734" t="755" r="10665" b="8629"/>
          <a:stretch>
            <a:fillRect/>
          </a:stretch>
        </p:blipFill>
        <p:spPr>
          <a:xfrm>
            <a:off x="0" y="0"/>
            <a:ext cx="12065000" cy="13716000"/>
          </a:xfrm>
          <a:prstGeom prst="rect">
            <a:avLst/>
          </a:prstGeom>
        </p:spPr>
      </p:pic>
      <p:sp>
        <p:nvSpPr>
          <p:cNvPr id="143" name="1. Исследующий поиск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just" defTabSz="384047">
              <a:spcBef>
                <a:spcPts val="0"/>
              </a:spcBef>
              <a:defRPr b="1" cap="none" sz="3024">
                <a:solidFill>
                  <a:srgbClr val="65656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1. Исследующий поиск</a:t>
            </a:r>
            <a:endParaRPr>
              <a:solidFill>
                <a:srgbClr val="000000"/>
              </a:solidFill>
            </a:endParaRPr>
          </a:p>
          <a:p>
            <a:pPr defTabSz="384047">
              <a:spcBef>
                <a:spcPts val="0"/>
              </a:spcBef>
              <a:defRPr b="1" cap="none" sz="1512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4" name="Цель исследующего поиска – выявление локального поведения целевой функции и определение направления ее убывания. Эта информация используется при поиске по образцу вдоль направления убывания целевой функции.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just" defTabSz="411479">
              <a:spcBef>
                <a:spcPts val="0"/>
              </a:spcBef>
              <a:buSzTx/>
              <a:buFontTx/>
              <a:buNone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Цель исследующего поиска – выявление локального поведения целевой функции и определение направления ее убывания. Эта информация используется при поиске по образцу вдоль направления убывания целевой функции.</a:t>
            </a:r>
          </a:p>
          <a:p>
            <a:pPr marL="0" indent="0" algn="just" defTabSz="411479">
              <a:spcBef>
                <a:spcPts val="0"/>
              </a:spcBef>
              <a:buSzTx/>
              <a:buFontTx/>
              <a:buNone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</a:p>
          <a:p>
            <a:pPr marL="0" indent="228600" algn="just" defTabSz="411479">
              <a:spcBef>
                <a:spcPts val="0"/>
              </a:spcBef>
              <a:buSzTx/>
              <a:buFontTx/>
              <a:buNone/>
              <a:defRPr sz="2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Исследующий поиск</a:t>
            </a:r>
            <a:r>
              <a:t> начинается из некоторой начальной точки  x^{0}, называемой </a:t>
            </a:r>
            <a:r>
              <a:rPr b="1" i="1"/>
              <a:t>старым базисом</a:t>
            </a:r>
            <a:r>
              <a:t>. В качестве множества направлений поиска выбирается множество координатных направлений. Задается величина шага, которая может быть различной для разных координатных направлений. Фиксируется первое координатное направление и делается шаг в сторону увеличения соответствующей переменной. Если значение исходной функции f(x) в пробной точке меньше значения функции в исходной точке, то шаг считается удачным. В противном случае из исходной точки делается шаг в противоположном направлении с последующей проверкой поведения функции. Если и в этом случае не происходит уменьшения функции, то происходит уменьшение шага и процедура повторяется. Исследующий поиск по данному направлению заканчивается, когда текущая величина шага становится меньше некоторой величины. После перебора всех координат </a:t>
            </a:r>
            <a:r>
              <a:rPr i="1"/>
              <a:t>исследующий поиск</a:t>
            </a:r>
            <a:r>
              <a:t> завершается, полученная точка называется </a:t>
            </a:r>
            <a:r>
              <a:rPr b="1" i="1"/>
              <a:t>новым базисом </a:t>
            </a:r>
            <a:r>
              <a:t>и</a:t>
            </a:r>
            <a:r>
              <a:rPr b="1" i="1"/>
              <a:t> </a:t>
            </a:r>
            <a:r>
              <a:t>осуществляется переход к этапу 2 (поиск по образцу).</a:t>
            </a:r>
          </a:p>
        </p:txBody>
      </p:sp>
      <p:sp>
        <p:nvSpPr>
          <p:cNvPr id="145" name="3"/>
          <p:cNvSpPr txBox="1"/>
          <p:nvPr/>
        </p:nvSpPr>
        <p:spPr>
          <a:xfrm>
            <a:off x="469278" y="13189165"/>
            <a:ext cx="297141" cy="298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0" spc="14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3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Линия"/>
          <p:cNvSpPr/>
          <p:nvPr/>
        </p:nvSpPr>
        <p:spPr>
          <a:xfrm>
            <a:off x="1016000" y="1802961"/>
            <a:ext cx="120904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48" name="Изображение" descr="Изображение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3035" t="820" r="13309" b="729"/>
          <a:stretch>
            <a:fillRect/>
          </a:stretch>
        </p:blipFill>
        <p:spPr>
          <a:xfrm>
            <a:off x="14122400" y="0"/>
            <a:ext cx="10261600" cy="13716000"/>
          </a:xfrm>
          <a:prstGeom prst="rect">
            <a:avLst/>
          </a:prstGeom>
        </p:spPr>
      </p:pic>
      <p:sp>
        <p:nvSpPr>
          <p:cNvPr id="149" name="2. Установление конфигураций (поиск по образцу)"/>
          <p:cNvSpPr txBox="1"/>
          <p:nvPr>
            <p:ph type="title"/>
          </p:nvPr>
        </p:nvSpPr>
        <p:spPr>
          <a:xfrm>
            <a:off x="1419395" y="489406"/>
            <a:ext cx="11687005" cy="1342247"/>
          </a:xfrm>
          <a:prstGeom prst="rect">
            <a:avLst/>
          </a:prstGeom>
        </p:spPr>
        <p:txBody>
          <a:bodyPr/>
          <a:lstStyle/>
          <a:p>
            <a:pPr algn="just" defTabSz="457200">
              <a:lnSpc>
                <a:spcPct val="100000"/>
              </a:lnSpc>
              <a:defRPr b="1" cap="none" sz="3600">
                <a:solidFill>
                  <a:srgbClr val="65656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2. Установление конфигураций (поиск по образцу)</a:t>
            </a:r>
            <a:endParaRPr>
              <a:solidFill>
                <a:srgbClr val="000000"/>
              </a:solidFill>
            </a:endParaRPr>
          </a:p>
          <a:p>
            <a:pPr algn="l" defTabSz="457200">
              <a:lnSpc>
                <a:spcPct val="100000"/>
              </a:lnSpc>
              <a:defRPr b="1" cap="none" sz="18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0" name="Поиск по образцу заключается в движении по направлению от старого базиса к новому. Величина ускоряющего шага задается ускоряющим множителем  . Успех поиска по образцу определяется с помощью исследующего поиска из полученной точки. Если значение функции в"/>
          <p:cNvSpPr txBox="1"/>
          <p:nvPr>
            <p:ph type="body" idx="1"/>
          </p:nvPr>
        </p:nvSpPr>
        <p:spPr>
          <a:xfrm>
            <a:off x="1217697" y="2122649"/>
            <a:ext cx="12090401" cy="11260799"/>
          </a:xfrm>
          <a:prstGeom prst="rect">
            <a:avLst/>
          </a:prstGeom>
        </p:spPr>
        <p:txBody>
          <a:bodyPr/>
          <a:lstStyle/>
          <a:p>
            <a:pPr algn="l" defTabSz="457200">
              <a:lnSpc>
                <a:spcPct val="100000"/>
              </a:lnSpc>
              <a:spcBef>
                <a:spcPts val="1200"/>
              </a:spcBef>
              <a:defRPr i="0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rPr i="1"/>
              <a:t>Поиск по образцу</a:t>
            </a:r>
            <a:r>
              <a:t> заключается в движении по направлению от </a:t>
            </a:r>
            <a:r>
              <a:rPr i="1"/>
              <a:t>старого базиса</a:t>
            </a:r>
            <a:r>
              <a:t> к </a:t>
            </a:r>
            <a:r>
              <a:rPr i="1"/>
              <a:t>новому</a:t>
            </a:r>
            <a:r>
              <a:t>. Величина ускоряющего шага задается ускоряющим множителем </a:t>
            </a:r>
            <a:r>
              <a:t>. Успех поиска по образцу определяется с помощью </a:t>
            </a:r>
            <a:r>
              <a:rPr i="1"/>
              <a:t>исследующего поиска</a:t>
            </a:r>
            <a:r>
              <a:t> из полученной точки. Если значение функции в наилучшей точке меньше, чем в точке предыдущего базиса, то поиск по образцу удачен, в противном случае происходит возврат в </a:t>
            </a:r>
            <a:r>
              <a:rPr i="1"/>
              <a:t>новый базис</a:t>
            </a:r>
            <a:r>
              <a:t>, где продолжается исследующий поиск с уменьшенным шагом.</a:t>
            </a: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i="0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Поиск по образцу – это движение вдоль прямой, соединяющей две базовые точки.</a:t>
            </a:r>
          </a:p>
          <a:p>
            <a:pPr algn="l" defTabSz="457200">
              <a:lnSpc>
                <a:spcPct val="100000"/>
              </a:lnSpc>
              <a:spcBef>
                <a:spcPts val="1200"/>
              </a:spcBef>
              <a:defRPr i="0" sz="3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  </a:t>
            </a:r>
            <a:endParaRPr sz="1200">
              <a:latin typeface="Times Roman"/>
              <a:ea typeface="Times Roman"/>
              <a:cs typeface="Times Roman"/>
              <a:sym typeface="Times Roman"/>
            </a:endParaRPr>
          </a:p>
        </p:txBody>
      </p:sp>
      <p:pic>
        <p:nvPicPr>
          <p:cNvPr id="151" name="69.gif" descr="69.g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17697" y="2122649"/>
            <a:ext cx="177801" cy="228601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4"/>
          <p:cNvSpPr txBox="1"/>
          <p:nvPr/>
        </p:nvSpPr>
        <p:spPr>
          <a:xfrm>
            <a:off x="469278" y="13189165"/>
            <a:ext cx="297141" cy="298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0" spc="14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Линия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5" name="Нажмите дважды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792479">
              <a:spcBef>
                <a:spcPts val="3100"/>
              </a:spcBef>
              <a:defRPr sz="7200"/>
            </a:pPr>
          </a:p>
        </p:txBody>
      </p:sp>
      <p:sp>
        <p:nvSpPr>
          <p:cNvPr id="156" name="Введем обозначения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just" defTabSz="420623">
              <a:spcBef>
                <a:spcPts val="0"/>
              </a:spcBef>
              <a:buSzTx/>
              <a:buFontTx/>
              <a:buNone/>
              <a:defRPr sz="368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Введем обозначения:</a:t>
            </a:r>
            <a:endParaRPr>
              <a:solidFill>
                <a:srgbClr val="000000"/>
              </a:solidFill>
            </a:endParaRPr>
          </a:p>
          <a:p>
            <a:pPr marL="0" indent="0" algn="just" defTabSz="420623">
              <a:spcBef>
                <a:spcPts val="0"/>
              </a:spcBef>
              <a:buSzTx/>
              <a:buFontTx/>
              <a:buNone/>
              <a:defRPr sz="368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х* - текущая базовая точка;</a:t>
            </a:r>
            <a:endParaRPr>
              <a:solidFill>
                <a:srgbClr val="000000"/>
              </a:solidFill>
            </a:endParaRPr>
          </a:p>
          <a:p>
            <a:pPr marL="0" indent="0" algn="just" defTabSz="420623">
              <a:spcBef>
                <a:spcPts val="0"/>
              </a:spcBef>
              <a:buSzTx/>
              <a:buFontTx/>
              <a:buNone/>
              <a:defRPr sz="368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х*</a:t>
            </a:r>
            <a:r>
              <a:rPr baseline="31999"/>
              <a:t>4</a:t>
            </a:r>
            <a:r>
              <a:t> - предыдущая базовая точка;</a:t>
            </a:r>
            <a:endParaRPr>
              <a:solidFill>
                <a:srgbClr val="000000"/>
              </a:solidFill>
            </a:endParaRPr>
          </a:p>
          <a:p>
            <a:pPr marL="0" indent="0" algn="just" defTabSz="420623">
              <a:spcBef>
                <a:spcPts val="0"/>
              </a:spcBef>
              <a:buSzTx/>
              <a:buFontTx/>
              <a:buNone/>
              <a:defRPr sz="368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х*</a:t>
            </a:r>
            <a:r>
              <a:rPr baseline="31999"/>
              <a:t>+|</a:t>
            </a:r>
            <a:r>
              <a:t> - новая базовая точка;</a:t>
            </a:r>
            <a:endParaRPr>
              <a:solidFill>
                <a:srgbClr val="000000"/>
              </a:solidFill>
            </a:endParaRPr>
          </a:p>
          <a:p>
            <a:pPr marL="0" indent="0" algn="just" defTabSz="420623">
              <a:spcBef>
                <a:spcPts val="0"/>
              </a:spcBef>
              <a:buSzTx/>
              <a:buFontTx/>
              <a:buNone/>
              <a:defRPr sz="368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х*/</a:t>
            </a:r>
            <a:r>
              <a:rPr baseline="31999"/>
              <a:t>1</a:t>
            </a:r>
            <a:r>
              <a:t> - точка, построенная при движении по образцу: </a:t>
            </a:r>
            <a:endParaRPr>
              <a:solidFill>
                <a:srgbClr val="000000"/>
              </a:solidFill>
            </a:endParaRPr>
          </a:p>
          <a:p>
            <a:pPr marL="0" indent="0" defTabSz="420623">
              <a:spcBef>
                <a:spcPts val="0"/>
              </a:spcBef>
              <a:buSzTx/>
              <a:buFontTx/>
              <a:buNone/>
              <a:defRPr sz="368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0" indent="0" algn="just" defTabSz="420623">
              <a:spcBef>
                <a:spcPts val="0"/>
              </a:spcBef>
              <a:buSzTx/>
              <a:buFontTx/>
              <a:buNone/>
              <a:defRPr sz="368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Как только движение по образцу нс приводит к уменьшению целевой функции, точка х*</a:t>
            </a:r>
            <a:r>
              <a:rPr baseline="31999"/>
              <a:t>+|</a:t>
            </a:r>
            <a:r>
              <a:t> фиксируется в качестве временной базовой</a:t>
            </a:r>
            <a:endParaRPr>
              <a:solidFill>
                <a:srgbClr val="000000"/>
              </a:solidFill>
            </a:endParaRPr>
          </a:p>
          <a:p>
            <a:pPr marL="0" indent="0" algn="just" defTabSz="420623">
              <a:spcBef>
                <a:spcPts val="0"/>
              </a:spcBef>
              <a:buSzTx/>
              <a:buFontTx/>
              <a:buNone/>
              <a:defRPr sz="368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точки и вновь проводится исследующий поиск.</a:t>
            </a:r>
            <a:endParaRPr>
              <a:solidFill>
                <a:srgbClr val="000000"/>
              </a:solidFill>
            </a:endParaRPr>
          </a:p>
          <a:p>
            <a:pPr marL="0" indent="0" algn="just" defTabSz="420623">
              <a:spcBef>
                <a:spcPts val="0"/>
              </a:spcBef>
              <a:buSzTx/>
              <a:buFontTx/>
              <a:buNone/>
              <a:defRPr sz="368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Если в результате получается точка с меньшим значением целевой функции, чем в точке х*, то она рассматривается как новая базовая точка х*</a:t>
            </a:r>
            <a:r>
              <a:rPr baseline="31999"/>
              <a:t>+|</a:t>
            </a:r>
            <a:r>
              <a:t>. С другой стороны, если исследующий поиск неудачен, необходимо вернуться в точку х* и провести исследующий поиск с целью выявления нового направления минимизации. В конечном итоге возникает ситуация, когда такой поиск не приводит к успеху. В этом случае требуется уменьшить величину шага и возобновить исследующий поиск. Поиск завершается, если величина шага меньше заданной точности вычисления экстремума S.</a:t>
            </a:r>
          </a:p>
          <a:p>
            <a:pPr marL="0" indent="0" defTabSz="420623">
              <a:spcBef>
                <a:spcPts val="0"/>
              </a:spcBef>
              <a:buSzTx/>
              <a:buFontTx/>
              <a:buNone/>
              <a:defRPr sz="368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57" name="109.png" descr="10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000" y="2540000"/>
            <a:ext cx="2743200" cy="419100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5"/>
          <p:cNvSpPr txBox="1"/>
          <p:nvPr/>
        </p:nvSpPr>
        <p:spPr>
          <a:xfrm>
            <a:off x="469278" y="13189165"/>
            <a:ext cx="297141" cy="298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0" spc="14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Линия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1" name="Алгоритмизация метода Хука-Дживса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algn="just" defTabSz="429768">
              <a:spcBef>
                <a:spcPts val="0"/>
              </a:spcBef>
              <a:defRPr cap="none" sz="3572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Алгоритмизация метода Хука-Дживса</a:t>
            </a:r>
            <a:endParaRPr>
              <a:solidFill>
                <a:srgbClr val="000000"/>
              </a:solidFill>
            </a:endParaRPr>
          </a:p>
          <a:p>
            <a:pPr defTabSz="429768">
              <a:spcBef>
                <a:spcPts val="0"/>
              </a:spcBef>
              <a:defRPr cap="none" sz="1222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2" name="Обозначим через e1, e2, …, en - координатные направления: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Обозначим через e1, e2, …, en - координатные направления: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Следует отметить, что при поиске по направлению ei меняется только переменная xi, а остальные переменные остаются зафиксированными.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Шаг 1. </a:t>
            </a:r>
          </a:p>
          <a:p>
            <a:pPr marL="217311" indent="-141111" algn="just" defTabSz="182880">
              <a:spcBef>
                <a:spcPts val="0"/>
              </a:spcBef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Задается начальная точка x</a:t>
            </a:r>
            <a:r>
              <a:rPr baseline="31999"/>
              <a:t>0</a:t>
            </a:r>
          </a:p>
          <a:p>
            <a:pPr marL="217311" indent="-141111" algn="just" defTabSz="182880">
              <a:spcBef>
                <a:spcPts val="0"/>
              </a:spcBef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Число ξ  - точность вычисления экстремума (для остановки алгоритма)</a:t>
            </a:r>
          </a:p>
          <a:p>
            <a:pPr marL="217311" indent="-141111" algn="just" defTabSz="182880">
              <a:spcBef>
                <a:spcPts val="0"/>
              </a:spcBef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Начальные значения приращений по координатным приращениям Δ</a:t>
            </a:r>
            <a:r>
              <a:rPr baseline="-5999"/>
              <a:t>1</a:t>
            </a:r>
            <a:r>
              <a:rPr baseline="31999"/>
              <a:t>0</a:t>
            </a:r>
            <a:r>
              <a:t>,Δ</a:t>
            </a:r>
            <a:r>
              <a:rPr baseline="-5999"/>
              <a:t>n</a:t>
            </a:r>
            <a:r>
              <a:rPr baseline="31999"/>
              <a:t>0,</a:t>
            </a:r>
            <a:r>
              <a:t>Δ</a:t>
            </a:r>
            <a:r>
              <a:rPr baseline="-5999"/>
              <a:t>n</a:t>
            </a:r>
            <a:r>
              <a:rPr baseline="31999"/>
              <a:t>0     </a:t>
            </a:r>
            <a:r>
              <a:t>ξ</a:t>
            </a:r>
          </a:p>
          <a:p>
            <a:pPr marL="217311" indent="-141111" algn="just" defTabSz="182880">
              <a:spcBef>
                <a:spcPts val="0"/>
              </a:spcBef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Ускоряющий множитель &gt; 0</a:t>
            </a:r>
          </a:p>
          <a:p>
            <a:pPr marL="217311" indent="-141111" algn="just" defTabSz="182880">
              <a:spcBef>
                <a:spcPts val="0"/>
              </a:spcBef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I = 1</a:t>
            </a:r>
          </a:p>
          <a:p>
            <a:pPr marL="217311" indent="-141111" algn="just" defTabSz="182880">
              <a:spcBef>
                <a:spcPts val="0"/>
              </a:spcBef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k = 0</a:t>
            </a:r>
          </a:p>
          <a:p>
            <a:pPr marL="0" indent="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Шаг 2.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Провести исследующий поиск по выбранному координатному направлению: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Шаг 3.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Проверить условия:</a:t>
            </a:r>
          </a:p>
          <a:p>
            <a:pPr marL="303671" indent="-227471" algn="just" defTabSz="182880">
              <a:spcBef>
                <a:spcPts val="0"/>
              </a:spcBef>
              <a:buSzPct val="100000"/>
              <a:buFontTx/>
              <a:buAutoNum type="alphaUcPeriod" startAt="1"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Если i &lt; n, то положить i = i + 1 и перейти к шагу 2. (Продолжить исследующий поиск по оставшимся направлениям).</a:t>
            </a:r>
          </a:p>
          <a:p>
            <a:pPr marL="303671" indent="-227471" algn="just" defTabSz="182880">
              <a:spcBef>
                <a:spcPts val="0"/>
              </a:spcBef>
              <a:buSzPct val="100000"/>
              <a:buFontTx/>
              <a:buAutoNum type="alphaUcPeriod" startAt="1"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Если i = n, проверить успешность исследующего поиска:</a:t>
            </a:r>
          </a:p>
          <a:p>
            <a:pPr lvl="1" marL="505177" indent="-174977" algn="just" defTabSz="182880">
              <a:spcBef>
                <a:spcPts val="0"/>
              </a:spcBef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Если f(X</a:t>
            </a:r>
            <a:r>
              <a:rPr baseline="31999"/>
              <a:t>k+1</a:t>
            </a:r>
            <a:r>
              <a:t>) &lt; f(X</a:t>
            </a:r>
            <a:r>
              <a:rPr baseline="31999"/>
              <a:t>k</a:t>
            </a:r>
            <a:r>
              <a:t>), перейти к шагу 4.</a:t>
            </a:r>
          </a:p>
          <a:p>
            <a:pPr lvl="1" marL="505177" indent="-174977" algn="just" defTabSz="182880">
              <a:spcBef>
                <a:spcPts val="0"/>
              </a:spcBef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Если f(X</a:t>
            </a:r>
            <a:r>
              <a:rPr baseline="31999"/>
              <a:t>k+1</a:t>
            </a:r>
            <a:r>
              <a:t>) ≥ f(X</a:t>
            </a:r>
            <a:r>
              <a:rPr baseline="31999"/>
              <a:t>k</a:t>
            </a:r>
            <a:r>
              <a:t>), перейти к шагу 5.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Шаг 4.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Провести поиск по образцу.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X = X</a:t>
            </a:r>
            <a:r>
              <a:rPr baseline="31999"/>
              <a:t>k+1</a:t>
            </a:r>
            <a:r>
              <a:t> + λ(X</a:t>
            </a:r>
            <a:r>
              <a:rPr baseline="31999"/>
              <a:t>k+1</a:t>
            </a:r>
            <a:r>
              <a:t> - X</a:t>
            </a:r>
            <a:r>
              <a:rPr baseline="31999"/>
              <a:t>k</a:t>
            </a:r>
            <a:r>
              <a:t>)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В точке провести исследующий поиск, в результате которого получается точка.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Если , то точка становится точкой нового базиса, а точкой старого базиса.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Перейти к шагу 5.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Если , то поиск по образцу считается неудачным, точки аннулируются, точка остается точкой нового базиса, а точкой старого базиса. Перейти к шагу 2.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Шаг 5.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Проверить условие окончание счета:</a:t>
            </a:r>
          </a:p>
          <a:p>
            <a:pPr marL="303671" indent="-227471" algn="just" defTabSz="182880">
              <a:spcBef>
                <a:spcPts val="0"/>
              </a:spcBef>
              <a:buSzPct val="100000"/>
              <a:buFontTx/>
              <a:buAutoNum type="alphaUcPeriod" startAt="1"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Если все , то поиск закончить</a:t>
            </a:r>
          </a:p>
          <a:p>
            <a:pPr marL="303671" indent="-227471" algn="just" defTabSz="182880">
              <a:spcBef>
                <a:spcPts val="0"/>
              </a:spcBef>
              <a:buSzPct val="100000"/>
              <a:buFontTx/>
              <a:buAutoNum type="alphaUcPeriod" startAt="1"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для тех i, для которых, уменьшить величину шага и перейти к шагу 2.</a:t>
            </a:r>
          </a:p>
          <a:p>
            <a:pPr marL="0" indent="76200" algn="just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Замечание. Достоинством метода Хука-Дживса является го, что он позволяет восстанавливать направление движения вдоль оврага, когда из-за искривления оврага установленная конфигурация теряется.</a:t>
            </a:r>
          </a:p>
          <a:p>
            <a:pPr marL="0" indent="0" defTabSz="182880">
              <a:spcBef>
                <a:spcPts val="0"/>
              </a:spcBef>
              <a:buSzTx/>
              <a:buFontTx/>
              <a:buNone/>
              <a:defRPr sz="1240">
                <a:solidFill>
                  <a:srgbClr val="656565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pic>
        <p:nvPicPr>
          <p:cNvPr id="163" name="Изображение" descr="Изображение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016000" y="2540000"/>
            <a:ext cx="5488260" cy="2520923"/>
          </a:xfrm>
          <a:prstGeom prst="rect">
            <a:avLst/>
          </a:prstGeom>
          <a:ln w="12700">
            <a:miter lim="400000"/>
          </a:ln>
        </p:spPr>
      </p:pic>
      <p:pic>
        <p:nvPicPr>
          <p:cNvPr id="164" name="Изображение" descr="Изображение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6000" y="2540000"/>
            <a:ext cx="7721600" cy="977900"/>
          </a:xfrm>
          <a:prstGeom prst="rect">
            <a:avLst/>
          </a:prstGeom>
          <a:ln w="12700">
            <a:miter lim="400000"/>
          </a:ln>
        </p:spPr>
      </p:pic>
      <p:sp>
        <p:nvSpPr>
          <p:cNvPr id="165" name="6"/>
          <p:cNvSpPr txBox="1"/>
          <p:nvPr/>
        </p:nvSpPr>
        <p:spPr>
          <a:xfrm>
            <a:off x="469278" y="13189165"/>
            <a:ext cx="297141" cy="2989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i="0" spc="14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6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Линия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8" name="Пример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Пример</a:t>
            </a:r>
          </a:p>
        </p:txBody>
      </p:sp>
      <p:sp>
        <p:nvSpPr>
          <p:cNvPr id="169" name="Найти минимум функции f(x) = 4(x1 - 5)2 + (x2 - 6)2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586104">
              <a:spcBef>
                <a:spcPts val="1700"/>
              </a:spcBef>
              <a:buSzTx/>
              <a:buFontTx/>
              <a:buNone/>
              <a:defRPr sz="3195"/>
            </a:pPr>
            <a:r>
              <a:t>Найти минимум функции f(x) = 4(x</a:t>
            </a:r>
            <a:r>
              <a:rPr baseline="-5999"/>
              <a:t>1</a:t>
            </a:r>
            <a:r>
              <a:t> - 5)</a:t>
            </a:r>
            <a:r>
              <a:rPr baseline="31999"/>
              <a:t>2</a:t>
            </a:r>
            <a:r>
              <a:t> + (x</a:t>
            </a:r>
            <a:r>
              <a:rPr baseline="-5999"/>
              <a:t>2</a:t>
            </a:r>
            <a:r>
              <a:t> - 6)</a:t>
            </a:r>
            <a:r>
              <a:rPr baseline="31999"/>
              <a:t>2</a:t>
            </a:r>
            <a:endParaRPr baseline="31999"/>
          </a:p>
          <a:p>
            <a:pPr marL="0" indent="0" defTabSz="586104">
              <a:spcBef>
                <a:spcPts val="1700"/>
              </a:spcBef>
              <a:buSzTx/>
              <a:buFontTx/>
              <a:buNone/>
              <a:defRPr sz="3195"/>
            </a:pPr>
            <a:r>
              <a:rPr baseline="31999"/>
              <a:t>Решение</a:t>
            </a:r>
            <a:endParaRPr baseline="31999"/>
          </a:p>
          <a:p>
            <a:pPr marL="441832" indent="-441832" defTabSz="586104">
              <a:spcBef>
                <a:spcPts val="1700"/>
              </a:spcBef>
              <a:buSzPct val="45000"/>
              <a:buFontTx/>
              <a:buBlip>
                <a:blip r:embed="rId2"/>
              </a:buBlip>
              <a:defRPr sz="3195"/>
            </a:pPr>
            <a:r>
              <a:rPr baseline="31999"/>
              <a:t>Шаг 1: </a:t>
            </a:r>
            <a:endParaRPr baseline="31999"/>
          </a:p>
          <a:p>
            <a:pPr lvl="1" marL="901700" indent="-450850" defTabSz="586104">
              <a:spcBef>
                <a:spcPts val="1700"/>
              </a:spcBef>
              <a:defRPr sz="3195"/>
            </a:pPr>
            <a:r>
              <a:rPr baseline="31999"/>
              <a:t>зададим начальную точку X0 = (x10, x20) = (8, 9). </a:t>
            </a:r>
            <a:endParaRPr baseline="31999"/>
          </a:p>
          <a:p>
            <a:pPr lvl="1" marL="901700" indent="-450850" defTabSz="586104">
              <a:spcBef>
                <a:spcPts val="1700"/>
              </a:spcBef>
              <a:defRPr sz="3195"/>
            </a:pPr>
            <a:r>
              <a:rPr baseline="31999"/>
              <a:t>Число 0.3</a:t>
            </a:r>
            <a:endParaRPr baseline="31999"/>
          </a:p>
          <a:p>
            <a:pPr lvl="1" marL="901700" indent="-450850" defTabSz="586104">
              <a:spcBef>
                <a:spcPts val="1700"/>
              </a:spcBef>
              <a:defRPr sz="3195"/>
            </a:pPr>
            <a:r>
              <a:rPr baseline="31999"/>
              <a:t>1</a:t>
            </a:r>
            <a:endParaRPr baseline="31999"/>
          </a:p>
          <a:p>
            <a:pPr lvl="1" marL="901700" indent="-450850" defTabSz="586104">
              <a:spcBef>
                <a:spcPts val="1700"/>
              </a:spcBef>
              <a:defRPr sz="3195"/>
            </a:pPr>
            <a:r>
              <a:rPr baseline="31999"/>
              <a:t>2</a:t>
            </a:r>
            <a:endParaRPr baseline="31999"/>
          </a:p>
          <a:p>
            <a:pPr lvl="1" marL="901700" indent="-450850" defTabSz="586104">
              <a:spcBef>
                <a:spcPts val="1700"/>
              </a:spcBef>
              <a:defRPr sz="3195"/>
            </a:pPr>
            <a:r>
              <a:rPr baseline="31999"/>
              <a:t>1</a:t>
            </a:r>
            <a:endParaRPr baseline="31999"/>
          </a:p>
          <a:p>
            <a:pPr lvl="1" marL="901700" indent="-450850" defTabSz="586104">
              <a:spcBef>
                <a:spcPts val="1700"/>
              </a:spcBef>
              <a:defRPr sz="3195"/>
            </a:pPr>
            <a:r>
              <a:rPr baseline="31999"/>
              <a:t>i=1, k = 0</a:t>
            </a:r>
            <a:endParaRPr baseline="31999"/>
          </a:p>
          <a:p>
            <a:pPr marL="441832" indent="-441832" defTabSz="586104">
              <a:spcBef>
                <a:spcPts val="1700"/>
              </a:spcBef>
              <a:buSzPct val="45000"/>
              <a:buFontTx/>
              <a:buBlip>
                <a:blip r:embed="rId2"/>
              </a:buBlip>
              <a:defRPr sz="3195"/>
            </a:pPr>
            <a:r>
              <a:rPr baseline="31999"/>
              <a:t>Шаг 2:</a:t>
            </a:r>
            <a:endParaRPr baseline="31999"/>
          </a:p>
          <a:p>
            <a:pPr lvl="1" marL="901700" indent="-450850" defTabSz="586104">
              <a:spcBef>
                <a:spcPts val="1700"/>
              </a:spcBef>
              <a:defRPr sz="3195"/>
            </a:pPr>
            <a:r>
              <a:rPr baseline="31999"/>
              <a:t>f(x1, x20) = 45</a:t>
            </a:r>
            <a:endParaRPr baseline="31999"/>
          </a:p>
          <a:p>
            <a:pPr lvl="1" marL="901700" indent="-450850" defTabSz="586104">
              <a:spcBef>
                <a:spcPts val="1700"/>
              </a:spcBef>
              <a:defRPr sz="3195"/>
            </a:pPr>
            <a:r>
              <a:rPr baseline="31999"/>
              <a:t>f(x10 + delta1, x20) = f(9,9) = 73. Так как f(x10 + delta1, x20) &gt; f(x10,x20), то шаг неудачен.</a:t>
            </a:r>
            <a:endParaRPr baseline="31999"/>
          </a:p>
          <a:p>
            <a:pPr lvl="2" marL="0" indent="486918" defTabSz="586104">
              <a:spcBef>
                <a:spcPts val="1700"/>
              </a:spcBef>
              <a:buSzTx/>
              <a:buFontTx/>
              <a:buNone/>
              <a:defRPr sz="3195"/>
            </a:pPr>
            <a:r>
              <a:rPr baseline="31999"/>
              <a:t>f(x10 - delta1, x20) = f(7,9)=25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Линия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2" name="Пример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Пример</a:t>
            </a:r>
          </a:p>
        </p:txBody>
      </p:sp>
      <p:sp>
        <p:nvSpPr>
          <p:cNvPr id="173" name="Нажмите дважды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Линия"/>
          <p:cNvSpPr/>
          <p:nvPr/>
        </p:nvSpPr>
        <p:spPr>
          <a:xfrm>
            <a:off x="1016000" y="2222500"/>
            <a:ext cx="22352000" cy="5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76" name="Пример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92479">
              <a:spcBef>
                <a:spcPts val="3100"/>
              </a:spcBef>
              <a:defRPr sz="7200"/>
            </a:lvl1pPr>
          </a:lstStyle>
          <a:p>
            <a:pPr/>
            <a:r>
              <a:t>Пример</a:t>
            </a:r>
          </a:p>
        </p:txBody>
      </p:sp>
      <p:sp>
        <p:nvSpPr>
          <p:cNvPr id="177" name="Текст"/>
          <p:cNvSpPr txBox="1"/>
          <p:nvPr/>
        </p:nvSpPr>
        <p:spPr>
          <a:xfrm>
            <a:off x="11477600" y="6464299"/>
            <a:ext cx="1428800" cy="7874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DIN Condensed Bold"/>
        <a:ea typeface="DIN Condensed Bold"/>
        <a:cs typeface="DIN Condensed Bold"/>
      </a:majorFont>
      <a:minorFont>
        <a:latin typeface="DIN Condensed Bold"/>
        <a:ea typeface="DIN Condensed Bold"/>
        <a:cs typeface="DIN Condensed Bold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5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DIN Alternate Bold"/>
            <a:ea typeface="DIN Alternate Bold"/>
            <a:cs typeface="DIN Alternate Bold"/>
            <a:sym typeface="DIN Alternate Bol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25500" rtl="0" fontAlgn="auto" latinLnBrk="0" hangingPunct="0">
          <a:lnSpc>
            <a:spcPct val="100000"/>
          </a:lnSpc>
          <a:spcBef>
            <a:spcPts val="2000"/>
          </a:spcBef>
          <a:spcAft>
            <a:spcPts val="0"/>
          </a:spcAft>
          <a:buClrTx/>
          <a:buSzTx/>
          <a:buFontTx/>
          <a:buNone/>
          <a:tabLst/>
          <a:defRPr b="0" baseline="0" cap="none" i="1" spc="39" strike="noStrike" sz="40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 Roman"/>
            <a:ea typeface="Iowan Old Style Roman"/>
            <a:cs typeface="Iowan Old Style Roman"/>
            <a:sym typeface="Iowan Old Style Roman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